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notesMasterIdLst>
    <p:notesMasterId r:id="rId11"/>
  </p:notesMasterIdLst>
  <p:sldIdLst>
    <p:sldId id="256" r:id="rId2"/>
    <p:sldId id="257" r:id="rId3"/>
    <p:sldId id="259" r:id="rId4"/>
    <p:sldId id="263" r:id="rId5"/>
    <p:sldId id="260" r:id="rId6"/>
    <p:sldId id="261" r:id="rId7"/>
    <p:sldId id="264" r:id="rId8"/>
    <p:sldId id="265"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48"/>
    <p:restoredTop sz="94694"/>
  </p:normalViewPr>
  <p:slideViewPr>
    <p:cSldViewPr snapToGrid="0">
      <p:cViewPr>
        <p:scale>
          <a:sx n="57" d="100"/>
          <a:sy n="57" d="100"/>
        </p:scale>
        <p:origin x="1589" y="7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8D0414-46B0-4A5C-90D1-59924475ECFE}"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65DD9117-8B1E-410D-9994-2A96A9E962F7}">
      <dgm:prSet/>
      <dgm:spPr/>
      <dgm:t>
        <a:bodyPr/>
        <a:lstStyle/>
        <a:p>
          <a:pPr>
            <a:lnSpc>
              <a:spcPct val="100000"/>
            </a:lnSpc>
          </a:pPr>
          <a:r>
            <a:rPr lang="en-US" b="0" i="0" baseline="0"/>
            <a:t>The stock market is unpredictable and constantly fluctuating, presenting a challenging yet potentially rewarding investment opportunity.</a:t>
          </a:r>
          <a:endParaRPr lang="en-US"/>
        </a:p>
      </dgm:t>
    </dgm:pt>
    <dgm:pt modelId="{86EC7677-3C42-410E-9C84-D4273D141D17}" type="parTrans" cxnId="{561C3235-EE99-47F3-9CEB-8627DC8485DE}">
      <dgm:prSet/>
      <dgm:spPr/>
      <dgm:t>
        <a:bodyPr/>
        <a:lstStyle/>
        <a:p>
          <a:endParaRPr lang="en-US"/>
        </a:p>
      </dgm:t>
    </dgm:pt>
    <dgm:pt modelId="{D97EE511-4D7D-439B-941E-9D32F53CAB9B}" type="sibTrans" cxnId="{561C3235-EE99-47F3-9CEB-8627DC8485DE}">
      <dgm:prSet/>
      <dgm:spPr/>
      <dgm:t>
        <a:bodyPr/>
        <a:lstStyle/>
        <a:p>
          <a:endParaRPr lang="en-US"/>
        </a:p>
      </dgm:t>
    </dgm:pt>
    <dgm:pt modelId="{951A7AAE-B708-4FD7-A6E9-D3832CF72230}">
      <dgm:prSet/>
      <dgm:spPr/>
      <dgm:t>
        <a:bodyPr/>
        <a:lstStyle/>
        <a:p>
          <a:pPr>
            <a:lnSpc>
              <a:spcPct val="100000"/>
            </a:lnSpc>
          </a:pPr>
          <a:r>
            <a:rPr lang="en-US" b="0" i="0" baseline="0"/>
            <a:t>Volatility prediction is a tool that uses past data to forecast market trends and changes in price fluctuations, providing essential indicators for trading strategies and risk management.</a:t>
          </a:r>
          <a:endParaRPr lang="en-US"/>
        </a:p>
      </dgm:t>
    </dgm:pt>
    <dgm:pt modelId="{354631B3-8DA2-48CF-8737-B0D8DCCB4D80}" type="parTrans" cxnId="{147F3E45-0B77-4033-8DE7-724EC5E08190}">
      <dgm:prSet/>
      <dgm:spPr/>
      <dgm:t>
        <a:bodyPr/>
        <a:lstStyle/>
        <a:p>
          <a:endParaRPr lang="en-US"/>
        </a:p>
      </dgm:t>
    </dgm:pt>
    <dgm:pt modelId="{BCD0DDA9-956B-42A8-BE04-0818AA73E649}" type="sibTrans" cxnId="{147F3E45-0B77-4033-8DE7-724EC5E08190}">
      <dgm:prSet/>
      <dgm:spPr/>
      <dgm:t>
        <a:bodyPr/>
        <a:lstStyle/>
        <a:p>
          <a:endParaRPr lang="en-US"/>
        </a:p>
      </dgm:t>
    </dgm:pt>
    <dgm:pt modelId="{3BCD1BD6-04FA-40CE-821B-4BA5F11B8F3B}">
      <dgm:prSet/>
      <dgm:spPr/>
      <dgm:t>
        <a:bodyPr/>
        <a:lstStyle/>
        <a:p>
          <a:pPr>
            <a:lnSpc>
              <a:spcPct val="100000"/>
            </a:lnSpc>
          </a:pPr>
          <a:r>
            <a:rPr lang="en-US" b="0" i="0" baseline="0"/>
            <a:t>Statistical models such as HMM and GARCH can be used to forecast volatility in the stock exchange, with effectiveness evaluated through performance metrics like MAE and RMSE.</a:t>
          </a:r>
          <a:endParaRPr lang="en-US"/>
        </a:p>
      </dgm:t>
    </dgm:pt>
    <dgm:pt modelId="{18CC10D7-69FE-4E51-B104-5DAEDD1E74AA}" type="parTrans" cxnId="{4564617B-9E15-4A26-9527-F782448ABE6B}">
      <dgm:prSet/>
      <dgm:spPr/>
      <dgm:t>
        <a:bodyPr/>
        <a:lstStyle/>
        <a:p>
          <a:endParaRPr lang="en-US"/>
        </a:p>
      </dgm:t>
    </dgm:pt>
    <dgm:pt modelId="{C5B172BE-4ADF-4029-A604-A7A7E86DEA93}" type="sibTrans" cxnId="{4564617B-9E15-4A26-9527-F782448ABE6B}">
      <dgm:prSet/>
      <dgm:spPr/>
      <dgm:t>
        <a:bodyPr/>
        <a:lstStyle/>
        <a:p>
          <a:endParaRPr lang="en-US"/>
        </a:p>
      </dgm:t>
    </dgm:pt>
    <dgm:pt modelId="{CD8503D8-37BF-4E3C-9063-8569FF42406F}" type="pres">
      <dgm:prSet presAssocID="{C28D0414-46B0-4A5C-90D1-59924475ECFE}" presName="root" presStyleCnt="0">
        <dgm:presLayoutVars>
          <dgm:dir/>
          <dgm:resizeHandles val="exact"/>
        </dgm:presLayoutVars>
      </dgm:prSet>
      <dgm:spPr/>
    </dgm:pt>
    <dgm:pt modelId="{7DA15BE9-A63E-4E08-8D7B-024B6F5161BB}" type="pres">
      <dgm:prSet presAssocID="{65DD9117-8B1E-410D-9994-2A96A9E962F7}" presName="compNode" presStyleCnt="0"/>
      <dgm:spPr/>
    </dgm:pt>
    <dgm:pt modelId="{E6098A71-11A5-4DC7-8C42-75C268B12227}" type="pres">
      <dgm:prSet presAssocID="{65DD9117-8B1E-410D-9994-2A96A9E962F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ar Graph with Downward Trend"/>
        </a:ext>
      </dgm:extLst>
    </dgm:pt>
    <dgm:pt modelId="{5A53D6AF-81F6-4156-A088-485CB6CA7B5F}" type="pres">
      <dgm:prSet presAssocID="{65DD9117-8B1E-410D-9994-2A96A9E962F7}" presName="spaceRect" presStyleCnt="0"/>
      <dgm:spPr/>
    </dgm:pt>
    <dgm:pt modelId="{DBDA0C28-9DF6-43F3-8643-64DF4B5F57BC}" type="pres">
      <dgm:prSet presAssocID="{65DD9117-8B1E-410D-9994-2A96A9E962F7}" presName="textRect" presStyleLbl="revTx" presStyleIdx="0" presStyleCnt="3">
        <dgm:presLayoutVars>
          <dgm:chMax val="1"/>
          <dgm:chPref val="1"/>
        </dgm:presLayoutVars>
      </dgm:prSet>
      <dgm:spPr/>
    </dgm:pt>
    <dgm:pt modelId="{36ED576F-4135-49F6-A02E-979FE92A548A}" type="pres">
      <dgm:prSet presAssocID="{D97EE511-4D7D-439B-941E-9D32F53CAB9B}" presName="sibTrans" presStyleCnt="0"/>
      <dgm:spPr/>
    </dgm:pt>
    <dgm:pt modelId="{4F383D8C-07D1-4580-9296-6BDF3430A87B}" type="pres">
      <dgm:prSet presAssocID="{951A7AAE-B708-4FD7-A6E9-D3832CF72230}" presName="compNode" presStyleCnt="0"/>
      <dgm:spPr/>
    </dgm:pt>
    <dgm:pt modelId="{6ABBD027-F5F9-40CC-9CEA-09839C924D36}" type="pres">
      <dgm:prSet presAssocID="{951A7AAE-B708-4FD7-A6E9-D3832CF72230}"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ar Graph with Upward Trend"/>
        </a:ext>
      </dgm:extLst>
    </dgm:pt>
    <dgm:pt modelId="{FAFA72F0-CF9D-48D4-BE1B-8B48AAA21D83}" type="pres">
      <dgm:prSet presAssocID="{951A7AAE-B708-4FD7-A6E9-D3832CF72230}" presName="spaceRect" presStyleCnt="0"/>
      <dgm:spPr/>
    </dgm:pt>
    <dgm:pt modelId="{D467297B-40B6-49DF-8D97-36A0FFA60AF7}" type="pres">
      <dgm:prSet presAssocID="{951A7AAE-B708-4FD7-A6E9-D3832CF72230}" presName="textRect" presStyleLbl="revTx" presStyleIdx="1" presStyleCnt="3">
        <dgm:presLayoutVars>
          <dgm:chMax val="1"/>
          <dgm:chPref val="1"/>
        </dgm:presLayoutVars>
      </dgm:prSet>
      <dgm:spPr/>
    </dgm:pt>
    <dgm:pt modelId="{D43DF90B-840D-45E4-94E0-45B5488965F4}" type="pres">
      <dgm:prSet presAssocID="{BCD0DDA9-956B-42A8-BE04-0818AA73E649}" presName="sibTrans" presStyleCnt="0"/>
      <dgm:spPr/>
    </dgm:pt>
    <dgm:pt modelId="{B9D6837E-D5B2-499C-B6C8-AE7D228F2CA4}" type="pres">
      <dgm:prSet presAssocID="{3BCD1BD6-04FA-40CE-821B-4BA5F11B8F3B}" presName="compNode" presStyleCnt="0"/>
      <dgm:spPr/>
    </dgm:pt>
    <dgm:pt modelId="{03149D4E-CE5D-4A2A-9386-3D5784D843EF}" type="pres">
      <dgm:prSet presAssocID="{3BCD1BD6-04FA-40CE-821B-4BA5F11B8F3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tatistics"/>
        </a:ext>
      </dgm:extLst>
    </dgm:pt>
    <dgm:pt modelId="{166CBDD4-989C-4C11-BBAC-DE29C484AC06}" type="pres">
      <dgm:prSet presAssocID="{3BCD1BD6-04FA-40CE-821B-4BA5F11B8F3B}" presName="spaceRect" presStyleCnt="0"/>
      <dgm:spPr/>
    </dgm:pt>
    <dgm:pt modelId="{C48ED653-BC0A-48FD-AC61-EC89DBAADB3C}" type="pres">
      <dgm:prSet presAssocID="{3BCD1BD6-04FA-40CE-821B-4BA5F11B8F3B}" presName="textRect" presStyleLbl="revTx" presStyleIdx="2" presStyleCnt="3">
        <dgm:presLayoutVars>
          <dgm:chMax val="1"/>
          <dgm:chPref val="1"/>
        </dgm:presLayoutVars>
      </dgm:prSet>
      <dgm:spPr/>
    </dgm:pt>
  </dgm:ptLst>
  <dgm:cxnLst>
    <dgm:cxn modelId="{561C3235-EE99-47F3-9CEB-8627DC8485DE}" srcId="{C28D0414-46B0-4A5C-90D1-59924475ECFE}" destId="{65DD9117-8B1E-410D-9994-2A96A9E962F7}" srcOrd="0" destOrd="0" parTransId="{86EC7677-3C42-410E-9C84-D4273D141D17}" sibTransId="{D97EE511-4D7D-439B-941E-9D32F53CAB9B}"/>
    <dgm:cxn modelId="{EDD9F164-1F43-49ED-BA27-198C50DD7B0E}" type="presOf" srcId="{3BCD1BD6-04FA-40CE-821B-4BA5F11B8F3B}" destId="{C48ED653-BC0A-48FD-AC61-EC89DBAADB3C}" srcOrd="0" destOrd="0" presId="urn:microsoft.com/office/officeart/2018/2/layout/IconLabelList"/>
    <dgm:cxn modelId="{147F3E45-0B77-4033-8DE7-724EC5E08190}" srcId="{C28D0414-46B0-4A5C-90D1-59924475ECFE}" destId="{951A7AAE-B708-4FD7-A6E9-D3832CF72230}" srcOrd="1" destOrd="0" parTransId="{354631B3-8DA2-48CF-8737-B0D8DCCB4D80}" sibTransId="{BCD0DDA9-956B-42A8-BE04-0818AA73E649}"/>
    <dgm:cxn modelId="{4564617B-9E15-4A26-9527-F782448ABE6B}" srcId="{C28D0414-46B0-4A5C-90D1-59924475ECFE}" destId="{3BCD1BD6-04FA-40CE-821B-4BA5F11B8F3B}" srcOrd="2" destOrd="0" parTransId="{18CC10D7-69FE-4E51-B104-5DAEDD1E74AA}" sibTransId="{C5B172BE-4ADF-4029-A604-A7A7E86DEA93}"/>
    <dgm:cxn modelId="{8AF9EBD3-17DE-4FF8-B219-F3558FF85187}" type="presOf" srcId="{C28D0414-46B0-4A5C-90D1-59924475ECFE}" destId="{CD8503D8-37BF-4E3C-9063-8569FF42406F}" srcOrd="0" destOrd="0" presId="urn:microsoft.com/office/officeart/2018/2/layout/IconLabelList"/>
    <dgm:cxn modelId="{B4D5CCE2-243C-4647-BE8E-B8B5207CF1EA}" type="presOf" srcId="{951A7AAE-B708-4FD7-A6E9-D3832CF72230}" destId="{D467297B-40B6-49DF-8D97-36A0FFA60AF7}" srcOrd="0" destOrd="0" presId="urn:microsoft.com/office/officeart/2018/2/layout/IconLabelList"/>
    <dgm:cxn modelId="{E13CCFE9-E472-461E-8729-D76277F2F5CE}" type="presOf" srcId="{65DD9117-8B1E-410D-9994-2A96A9E962F7}" destId="{DBDA0C28-9DF6-43F3-8643-64DF4B5F57BC}" srcOrd="0" destOrd="0" presId="urn:microsoft.com/office/officeart/2018/2/layout/IconLabelList"/>
    <dgm:cxn modelId="{4B6034DA-0A5D-4C5E-96AA-71D61A4CDCFB}" type="presParOf" srcId="{CD8503D8-37BF-4E3C-9063-8569FF42406F}" destId="{7DA15BE9-A63E-4E08-8D7B-024B6F5161BB}" srcOrd="0" destOrd="0" presId="urn:microsoft.com/office/officeart/2018/2/layout/IconLabelList"/>
    <dgm:cxn modelId="{FF36D094-B9EB-4C6B-A989-4E3609D666DB}" type="presParOf" srcId="{7DA15BE9-A63E-4E08-8D7B-024B6F5161BB}" destId="{E6098A71-11A5-4DC7-8C42-75C268B12227}" srcOrd="0" destOrd="0" presId="urn:microsoft.com/office/officeart/2018/2/layout/IconLabelList"/>
    <dgm:cxn modelId="{D5D5F70A-10C8-409B-9D9F-9073EF7EF9D4}" type="presParOf" srcId="{7DA15BE9-A63E-4E08-8D7B-024B6F5161BB}" destId="{5A53D6AF-81F6-4156-A088-485CB6CA7B5F}" srcOrd="1" destOrd="0" presId="urn:microsoft.com/office/officeart/2018/2/layout/IconLabelList"/>
    <dgm:cxn modelId="{DA6C6882-7C16-4451-9C9E-1BD490B40B79}" type="presParOf" srcId="{7DA15BE9-A63E-4E08-8D7B-024B6F5161BB}" destId="{DBDA0C28-9DF6-43F3-8643-64DF4B5F57BC}" srcOrd="2" destOrd="0" presId="urn:microsoft.com/office/officeart/2018/2/layout/IconLabelList"/>
    <dgm:cxn modelId="{C8E9E5C4-FF4D-41AD-99CF-71C21B34B78E}" type="presParOf" srcId="{CD8503D8-37BF-4E3C-9063-8569FF42406F}" destId="{36ED576F-4135-49F6-A02E-979FE92A548A}" srcOrd="1" destOrd="0" presId="urn:microsoft.com/office/officeart/2018/2/layout/IconLabelList"/>
    <dgm:cxn modelId="{9BE5C991-59A5-4A6E-917D-C2DA3BA07860}" type="presParOf" srcId="{CD8503D8-37BF-4E3C-9063-8569FF42406F}" destId="{4F383D8C-07D1-4580-9296-6BDF3430A87B}" srcOrd="2" destOrd="0" presId="urn:microsoft.com/office/officeart/2018/2/layout/IconLabelList"/>
    <dgm:cxn modelId="{2D35AAB5-367E-4D63-BBDA-8F888A64A27F}" type="presParOf" srcId="{4F383D8C-07D1-4580-9296-6BDF3430A87B}" destId="{6ABBD027-F5F9-40CC-9CEA-09839C924D36}" srcOrd="0" destOrd="0" presId="urn:microsoft.com/office/officeart/2018/2/layout/IconLabelList"/>
    <dgm:cxn modelId="{E543846B-09E1-43F3-9933-1583E376C636}" type="presParOf" srcId="{4F383D8C-07D1-4580-9296-6BDF3430A87B}" destId="{FAFA72F0-CF9D-48D4-BE1B-8B48AAA21D83}" srcOrd="1" destOrd="0" presId="urn:microsoft.com/office/officeart/2018/2/layout/IconLabelList"/>
    <dgm:cxn modelId="{A63FD98F-F182-45A4-8C4C-E56E95230DD8}" type="presParOf" srcId="{4F383D8C-07D1-4580-9296-6BDF3430A87B}" destId="{D467297B-40B6-49DF-8D97-36A0FFA60AF7}" srcOrd="2" destOrd="0" presId="urn:microsoft.com/office/officeart/2018/2/layout/IconLabelList"/>
    <dgm:cxn modelId="{5C23A364-2DED-4FFB-AA18-BCA535E6572E}" type="presParOf" srcId="{CD8503D8-37BF-4E3C-9063-8569FF42406F}" destId="{D43DF90B-840D-45E4-94E0-45B5488965F4}" srcOrd="3" destOrd="0" presId="urn:microsoft.com/office/officeart/2018/2/layout/IconLabelList"/>
    <dgm:cxn modelId="{00F1C09F-4AEA-41AA-AD39-6D517C0C0895}" type="presParOf" srcId="{CD8503D8-37BF-4E3C-9063-8569FF42406F}" destId="{B9D6837E-D5B2-499C-B6C8-AE7D228F2CA4}" srcOrd="4" destOrd="0" presId="urn:microsoft.com/office/officeart/2018/2/layout/IconLabelList"/>
    <dgm:cxn modelId="{B60E484B-3362-4BBB-B8DB-D87008530542}" type="presParOf" srcId="{B9D6837E-D5B2-499C-B6C8-AE7D228F2CA4}" destId="{03149D4E-CE5D-4A2A-9386-3D5784D843EF}" srcOrd="0" destOrd="0" presId="urn:microsoft.com/office/officeart/2018/2/layout/IconLabelList"/>
    <dgm:cxn modelId="{012F6824-A4B5-4442-96F9-E34A58B95849}" type="presParOf" srcId="{B9D6837E-D5B2-499C-B6C8-AE7D228F2CA4}" destId="{166CBDD4-989C-4C11-BBAC-DE29C484AC06}" srcOrd="1" destOrd="0" presId="urn:microsoft.com/office/officeart/2018/2/layout/IconLabelList"/>
    <dgm:cxn modelId="{D93D4B1F-3925-4A33-863F-28A438B508F5}" type="presParOf" srcId="{B9D6837E-D5B2-499C-B6C8-AE7D228F2CA4}" destId="{C48ED653-BC0A-48FD-AC61-EC89DBAADB3C}"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3535BDC-891A-49F8-9464-E428814078EE}"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63C1C22-76E6-4E23-B1AF-DEB29DC720F6}">
      <dgm:prSet/>
      <dgm:spPr/>
      <dgm:t>
        <a:bodyPr/>
        <a:lstStyle/>
        <a:p>
          <a:r>
            <a:rPr lang="en-US"/>
            <a:t>To find the volatility of European stocks over time and identify the RMSE values. To estimate how close the actual and predicted plots look using statistical tools.</a:t>
          </a:r>
        </a:p>
      </dgm:t>
    </dgm:pt>
    <dgm:pt modelId="{A2BF7F8E-A540-404B-BBFC-162E937E56A5}" type="parTrans" cxnId="{0B8F99E2-736A-43FC-8D16-3D186F4643DC}">
      <dgm:prSet/>
      <dgm:spPr/>
      <dgm:t>
        <a:bodyPr/>
        <a:lstStyle/>
        <a:p>
          <a:endParaRPr lang="en-US"/>
        </a:p>
      </dgm:t>
    </dgm:pt>
    <dgm:pt modelId="{D21BB5A4-2007-4148-A23B-6CF4247AF1E5}" type="sibTrans" cxnId="{0B8F99E2-736A-43FC-8D16-3D186F4643DC}">
      <dgm:prSet/>
      <dgm:spPr/>
      <dgm:t>
        <a:bodyPr/>
        <a:lstStyle/>
        <a:p>
          <a:endParaRPr lang="en-US"/>
        </a:p>
      </dgm:t>
    </dgm:pt>
    <dgm:pt modelId="{8700BBA6-DE3A-4B6E-9F4C-B77A064B041D}">
      <dgm:prSet/>
      <dgm:spPr/>
      <dgm:t>
        <a:bodyPr/>
        <a:lstStyle/>
        <a:p>
          <a:r>
            <a:rPr lang="en-US"/>
            <a:t>And to find the residuals of actual and predicted values of the stocks.</a:t>
          </a:r>
        </a:p>
      </dgm:t>
    </dgm:pt>
    <dgm:pt modelId="{E042AE67-8F28-45D1-940D-E2FCA6C71C7C}" type="parTrans" cxnId="{AC009432-50DA-4CF0-86B1-42AD9AF675DE}">
      <dgm:prSet/>
      <dgm:spPr/>
      <dgm:t>
        <a:bodyPr/>
        <a:lstStyle/>
        <a:p>
          <a:endParaRPr lang="en-US"/>
        </a:p>
      </dgm:t>
    </dgm:pt>
    <dgm:pt modelId="{33151D74-F818-43F1-A432-6E10D167A506}" type="sibTrans" cxnId="{AC009432-50DA-4CF0-86B1-42AD9AF675DE}">
      <dgm:prSet/>
      <dgm:spPr/>
      <dgm:t>
        <a:bodyPr/>
        <a:lstStyle/>
        <a:p>
          <a:endParaRPr lang="en-US"/>
        </a:p>
      </dgm:t>
    </dgm:pt>
    <dgm:pt modelId="{BBF3A01A-4D81-4BA2-B028-35FAC0C170E6}" type="pres">
      <dgm:prSet presAssocID="{53535BDC-891A-49F8-9464-E428814078EE}" presName="root" presStyleCnt="0">
        <dgm:presLayoutVars>
          <dgm:dir/>
          <dgm:resizeHandles val="exact"/>
        </dgm:presLayoutVars>
      </dgm:prSet>
      <dgm:spPr/>
    </dgm:pt>
    <dgm:pt modelId="{2BCC5FFF-9CBE-4149-B724-7C48AEB90B5A}" type="pres">
      <dgm:prSet presAssocID="{D63C1C22-76E6-4E23-B1AF-DEB29DC720F6}" presName="compNode" presStyleCnt="0"/>
      <dgm:spPr/>
    </dgm:pt>
    <dgm:pt modelId="{703D4777-B1FC-409E-9036-D45EC83C1E21}" type="pres">
      <dgm:prSet presAssocID="{D63C1C22-76E6-4E23-B1AF-DEB29DC720F6}" presName="bgRect" presStyleLbl="bgShp" presStyleIdx="0" presStyleCnt="2"/>
      <dgm:spPr/>
    </dgm:pt>
    <dgm:pt modelId="{C962C927-5DF7-423E-ADF8-0AB758D50543}" type="pres">
      <dgm:prSet presAssocID="{D63C1C22-76E6-4E23-B1AF-DEB29DC720F6}"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A8E3C6BF-D44D-4FDF-9E3B-A16DCBCC12CA}" type="pres">
      <dgm:prSet presAssocID="{D63C1C22-76E6-4E23-B1AF-DEB29DC720F6}" presName="spaceRect" presStyleCnt="0"/>
      <dgm:spPr/>
    </dgm:pt>
    <dgm:pt modelId="{9A52D24B-98A3-4348-BC3A-0187672EABDC}" type="pres">
      <dgm:prSet presAssocID="{D63C1C22-76E6-4E23-B1AF-DEB29DC720F6}" presName="parTx" presStyleLbl="revTx" presStyleIdx="0" presStyleCnt="2">
        <dgm:presLayoutVars>
          <dgm:chMax val="0"/>
          <dgm:chPref val="0"/>
        </dgm:presLayoutVars>
      </dgm:prSet>
      <dgm:spPr/>
    </dgm:pt>
    <dgm:pt modelId="{B7857169-8209-49C5-8CB7-30D14CC257E4}" type="pres">
      <dgm:prSet presAssocID="{D21BB5A4-2007-4148-A23B-6CF4247AF1E5}" presName="sibTrans" presStyleCnt="0"/>
      <dgm:spPr/>
    </dgm:pt>
    <dgm:pt modelId="{43A2302B-0281-4C76-85B7-D3DAEFB9EE4C}" type="pres">
      <dgm:prSet presAssocID="{8700BBA6-DE3A-4B6E-9F4C-B77A064B041D}" presName="compNode" presStyleCnt="0"/>
      <dgm:spPr/>
    </dgm:pt>
    <dgm:pt modelId="{FC9D1D90-2CB4-48F9-BDD0-9F221C1ADDB4}" type="pres">
      <dgm:prSet presAssocID="{8700BBA6-DE3A-4B6E-9F4C-B77A064B041D}" presName="bgRect" presStyleLbl="bgShp" presStyleIdx="1" presStyleCnt="2"/>
      <dgm:spPr/>
    </dgm:pt>
    <dgm:pt modelId="{59675961-73AA-4287-9F23-E0F0034481B8}" type="pres">
      <dgm:prSet presAssocID="{8700BBA6-DE3A-4B6E-9F4C-B77A064B041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Graph with Upward Trend"/>
        </a:ext>
      </dgm:extLst>
    </dgm:pt>
    <dgm:pt modelId="{955792AC-13A8-44C8-8776-C3CF9EA7A552}" type="pres">
      <dgm:prSet presAssocID="{8700BBA6-DE3A-4B6E-9F4C-B77A064B041D}" presName="spaceRect" presStyleCnt="0"/>
      <dgm:spPr/>
    </dgm:pt>
    <dgm:pt modelId="{241CC684-4451-44E5-95D1-574A0292EC64}" type="pres">
      <dgm:prSet presAssocID="{8700BBA6-DE3A-4B6E-9F4C-B77A064B041D}" presName="parTx" presStyleLbl="revTx" presStyleIdx="1" presStyleCnt="2">
        <dgm:presLayoutVars>
          <dgm:chMax val="0"/>
          <dgm:chPref val="0"/>
        </dgm:presLayoutVars>
      </dgm:prSet>
      <dgm:spPr/>
    </dgm:pt>
  </dgm:ptLst>
  <dgm:cxnLst>
    <dgm:cxn modelId="{AC009432-50DA-4CF0-86B1-42AD9AF675DE}" srcId="{53535BDC-891A-49F8-9464-E428814078EE}" destId="{8700BBA6-DE3A-4B6E-9F4C-B77A064B041D}" srcOrd="1" destOrd="0" parTransId="{E042AE67-8F28-45D1-940D-E2FCA6C71C7C}" sibTransId="{33151D74-F818-43F1-A432-6E10D167A506}"/>
    <dgm:cxn modelId="{2880F65C-4B9A-4AD9-9D60-7F8ADDFBAACB}" type="presOf" srcId="{53535BDC-891A-49F8-9464-E428814078EE}" destId="{BBF3A01A-4D81-4BA2-B028-35FAC0C170E6}" srcOrd="0" destOrd="0" presId="urn:microsoft.com/office/officeart/2018/2/layout/IconVerticalSolidList"/>
    <dgm:cxn modelId="{E000FF56-BB0B-47CE-ABA1-9B2D189CD78B}" type="presOf" srcId="{8700BBA6-DE3A-4B6E-9F4C-B77A064B041D}" destId="{241CC684-4451-44E5-95D1-574A0292EC64}" srcOrd="0" destOrd="0" presId="urn:microsoft.com/office/officeart/2018/2/layout/IconVerticalSolidList"/>
    <dgm:cxn modelId="{ECFA9FCD-8C59-4A84-8EC4-A9704FCAA090}" type="presOf" srcId="{D63C1C22-76E6-4E23-B1AF-DEB29DC720F6}" destId="{9A52D24B-98A3-4348-BC3A-0187672EABDC}" srcOrd="0" destOrd="0" presId="urn:microsoft.com/office/officeart/2018/2/layout/IconVerticalSolidList"/>
    <dgm:cxn modelId="{0B8F99E2-736A-43FC-8D16-3D186F4643DC}" srcId="{53535BDC-891A-49F8-9464-E428814078EE}" destId="{D63C1C22-76E6-4E23-B1AF-DEB29DC720F6}" srcOrd="0" destOrd="0" parTransId="{A2BF7F8E-A540-404B-BBFC-162E937E56A5}" sibTransId="{D21BB5A4-2007-4148-A23B-6CF4247AF1E5}"/>
    <dgm:cxn modelId="{A953C5DB-86C9-4B43-8B5F-75B18F42BCD1}" type="presParOf" srcId="{BBF3A01A-4D81-4BA2-B028-35FAC0C170E6}" destId="{2BCC5FFF-9CBE-4149-B724-7C48AEB90B5A}" srcOrd="0" destOrd="0" presId="urn:microsoft.com/office/officeart/2018/2/layout/IconVerticalSolidList"/>
    <dgm:cxn modelId="{411C1CF9-24C9-490C-9ADD-B0311F03DDB3}" type="presParOf" srcId="{2BCC5FFF-9CBE-4149-B724-7C48AEB90B5A}" destId="{703D4777-B1FC-409E-9036-D45EC83C1E21}" srcOrd="0" destOrd="0" presId="urn:microsoft.com/office/officeart/2018/2/layout/IconVerticalSolidList"/>
    <dgm:cxn modelId="{85860FB4-E58F-4CD4-92CE-7ADC132C0597}" type="presParOf" srcId="{2BCC5FFF-9CBE-4149-B724-7C48AEB90B5A}" destId="{C962C927-5DF7-423E-ADF8-0AB758D50543}" srcOrd="1" destOrd="0" presId="urn:microsoft.com/office/officeart/2018/2/layout/IconVerticalSolidList"/>
    <dgm:cxn modelId="{78552798-70C0-4B51-8CC8-ADE6FD82A122}" type="presParOf" srcId="{2BCC5FFF-9CBE-4149-B724-7C48AEB90B5A}" destId="{A8E3C6BF-D44D-4FDF-9E3B-A16DCBCC12CA}" srcOrd="2" destOrd="0" presId="urn:microsoft.com/office/officeart/2018/2/layout/IconVerticalSolidList"/>
    <dgm:cxn modelId="{9C4ACCBC-D6D5-4B2A-9802-BC7B375AD598}" type="presParOf" srcId="{2BCC5FFF-9CBE-4149-B724-7C48AEB90B5A}" destId="{9A52D24B-98A3-4348-BC3A-0187672EABDC}" srcOrd="3" destOrd="0" presId="urn:microsoft.com/office/officeart/2018/2/layout/IconVerticalSolidList"/>
    <dgm:cxn modelId="{96DB9D49-C4E1-4536-BD7A-642C3E1B222E}" type="presParOf" srcId="{BBF3A01A-4D81-4BA2-B028-35FAC0C170E6}" destId="{B7857169-8209-49C5-8CB7-30D14CC257E4}" srcOrd="1" destOrd="0" presId="urn:microsoft.com/office/officeart/2018/2/layout/IconVerticalSolidList"/>
    <dgm:cxn modelId="{7CEBEC3A-2EB0-4104-97E4-49F7346979AF}" type="presParOf" srcId="{BBF3A01A-4D81-4BA2-B028-35FAC0C170E6}" destId="{43A2302B-0281-4C76-85B7-D3DAEFB9EE4C}" srcOrd="2" destOrd="0" presId="urn:microsoft.com/office/officeart/2018/2/layout/IconVerticalSolidList"/>
    <dgm:cxn modelId="{834A896A-55B4-4A49-927F-B6BCE17CCFA5}" type="presParOf" srcId="{43A2302B-0281-4C76-85B7-D3DAEFB9EE4C}" destId="{FC9D1D90-2CB4-48F9-BDD0-9F221C1ADDB4}" srcOrd="0" destOrd="0" presId="urn:microsoft.com/office/officeart/2018/2/layout/IconVerticalSolidList"/>
    <dgm:cxn modelId="{AF0DF213-7900-42F7-9EFB-80591A4F150C}" type="presParOf" srcId="{43A2302B-0281-4C76-85B7-D3DAEFB9EE4C}" destId="{59675961-73AA-4287-9F23-E0F0034481B8}" srcOrd="1" destOrd="0" presId="urn:microsoft.com/office/officeart/2018/2/layout/IconVerticalSolidList"/>
    <dgm:cxn modelId="{1716B2DF-6A7E-4B07-92CB-2689732F1126}" type="presParOf" srcId="{43A2302B-0281-4C76-85B7-D3DAEFB9EE4C}" destId="{955792AC-13A8-44C8-8776-C3CF9EA7A552}" srcOrd="2" destOrd="0" presId="urn:microsoft.com/office/officeart/2018/2/layout/IconVerticalSolidList"/>
    <dgm:cxn modelId="{B06509B4-A654-499C-9B39-77974179D500}" type="presParOf" srcId="{43A2302B-0281-4C76-85B7-D3DAEFB9EE4C}" destId="{241CC684-4451-44E5-95D1-574A0292EC64}"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098A71-11A5-4DC7-8C42-75C268B12227}">
      <dsp:nvSpPr>
        <dsp:cNvPr id="0" name=""/>
        <dsp:cNvSpPr/>
      </dsp:nvSpPr>
      <dsp:spPr>
        <a:xfrm>
          <a:off x="453080" y="329413"/>
          <a:ext cx="741181" cy="74118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BDA0C28-9DF6-43F3-8643-64DF4B5F57BC}">
      <dsp:nvSpPr>
        <dsp:cNvPr id="0" name=""/>
        <dsp:cNvSpPr/>
      </dsp:nvSpPr>
      <dsp:spPr>
        <a:xfrm>
          <a:off x="136" y="1557029"/>
          <a:ext cx="1647070" cy="20152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baseline="0"/>
            <a:t>The stock market is unpredictable and constantly fluctuating, presenting a challenging yet potentially rewarding investment opportunity.</a:t>
          </a:r>
          <a:endParaRPr lang="en-US" sz="1100" kern="1200"/>
        </a:p>
      </dsp:txBody>
      <dsp:txXfrm>
        <a:off x="136" y="1557029"/>
        <a:ext cx="1647070" cy="2015268"/>
      </dsp:txXfrm>
    </dsp:sp>
    <dsp:sp modelId="{6ABBD027-F5F9-40CC-9CEA-09839C924D36}">
      <dsp:nvSpPr>
        <dsp:cNvPr id="0" name=""/>
        <dsp:cNvSpPr/>
      </dsp:nvSpPr>
      <dsp:spPr>
        <a:xfrm>
          <a:off x="2388388" y="329413"/>
          <a:ext cx="741181" cy="74118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67297B-40B6-49DF-8D97-36A0FFA60AF7}">
      <dsp:nvSpPr>
        <dsp:cNvPr id="0" name=""/>
        <dsp:cNvSpPr/>
      </dsp:nvSpPr>
      <dsp:spPr>
        <a:xfrm>
          <a:off x="1935443" y="1557029"/>
          <a:ext cx="1647070" cy="20152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baseline="0"/>
            <a:t>Volatility prediction is a tool that uses past data to forecast market trends and changes in price fluctuations, providing essential indicators for trading strategies and risk management.</a:t>
          </a:r>
          <a:endParaRPr lang="en-US" sz="1100" kern="1200"/>
        </a:p>
      </dsp:txBody>
      <dsp:txXfrm>
        <a:off x="1935443" y="1557029"/>
        <a:ext cx="1647070" cy="2015268"/>
      </dsp:txXfrm>
    </dsp:sp>
    <dsp:sp modelId="{03149D4E-CE5D-4A2A-9386-3D5784D843EF}">
      <dsp:nvSpPr>
        <dsp:cNvPr id="0" name=""/>
        <dsp:cNvSpPr/>
      </dsp:nvSpPr>
      <dsp:spPr>
        <a:xfrm>
          <a:off x="4323695" y="329413"/>
          <a:ext cx="741181" cy="74118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48ED653-BC0A-48FD-AC61-EC89DBAADB3C}">
      <dsp:nvSpPr>
        <dsp:cNvPr id="0" name=""/>
        <dsp:cNvSpPr/>
      </dsp:nvSpPr>
      <dsp:spPr>
        <a:xfrm>
          <a:off x="3870751" y="1557029"/>
          <a:ext cx="1647070" cy="20152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baseline="0"/>
            <a:t>Statistical models such as HMM and GARCH can be used to forecast volatility in the stock exchange, with effectiveness evaluated through performance metrics like MAE and RMSE.</a:t>
          </a:r>
          <a:endParaRPr lang="en-US" sz="1100" kern="1200"/>
        </a:p>
      </dsp:txBody>
      <dsp:txXfrm>
        <a:off x="3870751" y="1557029"/>
        <a:ext cx="1647070" cy="20152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3D4777-B1FC-409E-9036-D45EC83C1E21}">
      <dsp:nvSpPr>
        <dsp:cNvPr id="0" name=""/>
        <dsp:cNvSpPr/>
      </dsp:nvSpPr>
      <dsp:spPr>
        <a:xfrm>
          <a:off x="0" y="654039"/>
          <a:ext cx="6105526" cy="159707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62C927-5DF7-423E-ADF8-0AB758D50543}">
      <dsp:nvSpPr>
        <dsp:cNvPr id="0" name=""/>
        <dsp:cNvSpPr/>
      </dsp:nvSpPr>
      <dsp:spPr>
        <a:xfrm>
          <a:off x="483114" y="1013381"/>
          <a:ext cx="878390" cy="87839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A52D24B-98A3-4348-BC3A-0187672EABDC}">
      <dsp:nvSpPr>
        <dsp:cNvPr id="0" name=""/>
        <dsp:cNvSpPr/>
      </dsp:nvSpPr>
      <dsp:spPr>
        <a:xfrm>
          <a:off x="1844620" y="654039"/>
          <a:ext cx="4260905" cy="1597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9024" tIns="169024" rIns="169024" bIns="169024" numCol="1" spcCol="1270" anchor="ctr" anchorCtr="0">
          <a:noAutofit/>
        </a:bodyPr>
        <a:lstStyle/>
        <a:p>
          <a:pPr marL="0" lvl="0" indent="0" algn="l" defTabSz="622300">
            <a:lnSpc>
              <a:spcPct val="90000"/>
            </a:lnSpc>
            <a:spcBef>
              <a:spcPct val="0"/>
            </a:spcBef>
            <a:spcAft>
              <a:spcPct val="35000"/>
            </a:spcAft>
            <a:buNone/>
          </a:pPr>
          <a:r>
            <a:rPr lang="en-US" sz="1400" kern="1200"/>
            <a:t>To find the volatility of European stocks over time and identify the RMSE values. To estimate how close the actual and predicted plots look using statistical tools.</a:t>
          </a:r>
        </a:p>
      </dsp:txBody>
      <dsp:txXfrm>
        <a:off x="1844620" y="654039"/>
        <a:ext cx="4260905" cy="1597074"/>
      </dsp:txXfrm>
    </dsp:sp>
    <dsp:sp modelId="{FC9D1D90-2CB4-48F9-BDD0-9F221C1ADDB4}">
      <dsp:nvSpPr>
        <dsp:cNvPr id="0" name=""/>
        <dsp:cNvSpPr/>
      </dsp:nvSpPr>
      <dsp:spPr>
        <a:xfrm>
          <a:off x="0" y="2616159"/>
          <a:ext cx="6105526" cy="159707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675961-73AA-4287-9F23-E0F0034481B8}">
      <dsp:nvSpPr>
        <dsp:cNvPr id="0" name=""/>
        <dsp:cNvSpPr/>
      </dsp:nvSpPr>
      <dsp:spPr>
        <a:xfrm>
          <a:off x="483114" y="2975501"/>
          <a:ext cx="878390" cy="87839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41CC684-4451-44E5-95D1-574A0292EC64}">
      <dsp:nvSpPr>
        <dsp:cNvPr id="0" name=""/>
        <dsp:cNvSpPr/>
      </dsp:nvSpPr>
      <dsp:spPr>
        <a:xfrm>
          <a:off x="1844620" y="2616159"/>
          <a:ext cx="4260905" cy="15970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9024" tIns="169024" rIns="169024" bIns="169024" numCol="1" spcCol="1270" anchor="ctr" anchorCtr="0">
          <a:noAutofit/>
        </a:bodyPr>
        <a:lstStyle/>
        <a:p>
          <a:pPr marL="0" lvl="0" indent="0" algn="l" defTabSz="622300">
            <a:lnSpc>
              <a:spcPct val="90000"/>
            </a:lnSpc>
            <a:spcBef>
              <a:spcPct val="0"/>
            </a:spcBef>
            <a:spcAft>
              <a:spcPct val="35000"/>
            </a:spcAft>
            <a:buNone/>
          </a:pPr>
          <a:r>
            <a:rPr lang="en-US" sz="1400" kern="1200"/>
            <a:t>And to find the residuals of actual and predicted values of the stocks.</a:t>
          </a:r>
        </a:p>
      </dsp:txBody>
      <dsp:txXfrm>
        <a:off x="1844620" y="2616159"/>
        <a:ext cx="4260905" cy="1597074"/>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png>
</file>

<file path=ppt/media/image16.png>
</file>

<file path=ppt/media/image2.png>
</file>

<file path=ppt/media/image3.png>
</file>

<file path=ppt/media/image4.svg>
</file>

<file path=ppt/media/image5.png>
</file>

<file path=ppt/media/image6.svg>
</file>

<file path=ppt/media/image7.png>
</file>

<file path=ppt/media/image8.svg>
</file>

<file path=ppt/media/image9.jpe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5DC92B-3B0B-4CBE-831C-41BFD04D8B4E}" type="datetimeFigureOut">
              <a:rPr lang="en-US" smtClean="0"/>
              <a:t>4/25/2023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1A859D-542B-4739-BDA1-CEE28E96B860}" type="slidenum">
              <a:rPr lang="en-US" smtClean="0"/>
              <a:t>‹#›</a:t>
            </a:fld>
            <a:endParaRPr lang="en-US"/>
          </a:p>
        </p:txBody>
      </p:sp>
    </p:spTree>
    <p:extLst>
      <p:ext uri="{BB962C8B-B14F-4D97-AF65-F5344CB8AC3E}">
        <p14:creationId xmlns:p14="http://schemas.microsoft.com/office/powerpoint/2010/main" val="3810251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1A859D-542B-4739-BDA1-CEE28E96B860}" type="slidenum">
              <a:rPr lang="en-US" smtClean="0"/>
              <a:t>1</a:t>
            </a:fld>
            <a:endParaRPr lang="en-US"/>
          </a:p>
        </p:txBody>
      </p:sp>
    </p:spTree>
    <p:extLst>
      <p:ext uri="{BB962C8B-B14F-4D97-AF65-F5344CB8AC3E}">
        <p14:creationId xmlns:p14="http://schemas.microsoft.com/office/powerpoint/2010/main" val="4102144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01A859D-542B-4739-BDA1-CEE28E96B860}" type="slidenum">
              <a:rPr lang="en-US" smtClean="0"/>
              <a:t>9</a:t>
            </a:fld>
            <a:endParaRPr lang="en-US"/>
          </a:p>
        </p:txBody>
      </p:sp>
    </p:spTree>
    <p:extLst>
      <p:ext uri="{BB962C8B-B14F-4D97-AF65-F5344CB8AC3E}">
        <p14:creationId xmlns:p14="http://schemas.microsoft.com/office/powerpoint/2010/main" val="2411773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4/25/2023</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324264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4/25/2023</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3414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4/25/2023</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6288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4/25/2023</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955912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4/25/2023</a:t>
            </a:fld>
            <a:endParaRPr lang="en-US" dirty="0"/>
          </a:p>
        </p:txBody>
      </p:sp>
    </p:spTree>
    <p:extLst>
      <p:ext uri="{BB962C8B-B14F-4D97-AF65-F5344CB8AC3E}">
        <p14:creationId xmlns:p14="http://schemas.microsoft.com/office/powerpoint/2010/main" val="3516035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4/25/2023</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04446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4/25/2023</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68594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4/25/2023</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888480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4/25/2023</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231817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4/25/2023</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17751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4/25/2023</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956475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4/25/2023</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9977060"/>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27" r:id="rId5"/>
    <p:sldLayoutId id="2147483728" r:id="rId6"/>
    <p:sldLayoutId id="2147483729" r:id="rId7"/>
    <p:sldLayoutId id="2147483730" r:id="rId8"/>
    <p:sldLayoutId id="2147483731" r:id="rId9"/>
    <p:sldLayoutId id="2147483732" r:id="rId10"/>
    <p:sldLayoutId id="2147483733"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2.png"/><Relationship Id="rId4" Type="http://schemas.openxmlformats.org/officeDocument/2006/relationships/diagramData" Target="../diagrams/data1.xml"/><Relationship Id="rId9" Type="http://schemas.openxmlformats.org/officeDocument/2006/relationships/image" Target="../media/image9.jpeg"/></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a:extLst>
              <a:ext uri="{FF2B5EF4-FFF2-40B4-BE49-F238E27FC236}">
                <a16:creationId xmlns:a16="http://schemas.microsoft.com/office/drawing/2014/main" id="{023B4B10-1397-1BB1-5325-39963D543065}"/>
              </a:ext>
            </a:extLst>
          </p:cNvPr>
          <p:cNvPicPr>
            <a:picLocks noChangeAspect="1"/>
          </p:cNvPicPr>
          <p:nvPr/>
        </p:nvPicPr>
        <p:blipFill rotWithShape="1">
          <a:blip r:embed="rId5"/>
          <a:srcRect t="6795" r="-1" b="2820"/>
          <a:stretch/>
        </p:blipFill>
        <p:spPr>
          <a:xfrm>
            <a:off x="3048" y="0"/>
            <a:ext cx="12188952" cy="6857990"/>
          </a:xfrm>
          <a:prstGeom prst="rect">
            <a:avLst/>
          </a:prstGeom>
        </p:spPr>
      </p:pic>
      <p:sp>
        <p:nvSpPr>
          <p:cNvPr id="11" name="Freeform: Shape 10">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3D6F4B27-21C8-D95D-764F-E9CE1F74F30A}"/>
              </a:ext>
            </a:extLst>
          </p:cNvPr>
          <p:cNvSpPr>
            <a:spLocks noGrp="1"/>
          </p:cNvSpPr>
          <p:nvPr>
            <p:ph type="ctrTitle"/>
          </p:nvPr>
        </p:nvSpPr>
        <p:spPr>
          <a:xfrm>
            <a:off x="2190750" y="1346268"/>
            <a:ext cx="7810500" cy="3125338"/>
          </a:xfrm>
        </p:spPr>
        <p:txBody>
          <a:bodyPr anchor="b">
            <a:normAutofit/>
          </a:bodyPr>
          <a:lstStyle/>
          <a:p>
            <a:pPr algn="ctr">
              <a:lnSpc>
                <a:spcPct val="110000"/>
              </a:lnSpc>
            </a:pPr>
            <a:r>
              <a:rPr lang="en-US" sz="6100" b="1" u="sng" dirty="0">
                <a:effectLst/>
                <a:latin typeface="Times New Roman" panose="02020603050405020304" pitchFamily="18" charset="0"/>
                <a:ea typeface="Calibri" panose="020F0502020204030204" pitchFamily="34" charset="0"/>
                <a:cs typeface="Times New Roman" panose="02020603050405020304" pitchFamily="18" charset="0"/>
              </a:rPr>
              <a:t>Volatility Prediction in Stock Exchange</a:t>
            </a:r>
            <a:r>
              <a:rPr lang="en-US" sz="6100" u="sng" dirty="0">
                <a:effectLst/>
                <a:latin typeface="Times New Roman" panose="02020603050405020304" pitchFamily="18" charset="0"/>
                <a:cs typeface="Times New Roman" panose="02020603050405020304" pitchFamily="18" charset="0"/>
              </a:rPr>
              <a:t> </a:t>
            </a:r>
            <a:endParaRPr lang="en-US" sz="6100" dirty="0"/>
          </a:p>
        </p:txBody>
      </p:sp>
      <p:sp>
        <p:nvSpPr>
          <p:cNvPr id="3" name="Subtitle 2">
            <a:extLst>
              <a:ext uri="{FF2B5EF4-FFF2-40B4-BE49-F238E27FC236}">
                <a16:creationId xmlns:a16="http://schemas.microsoft.com/office/drawing/2014/main" id="{7702EE41-C4F2-7ECC-0A4E-90A4B33B47A8}"/>
              </a:ext>
            </a:extLst>
          </p:cNvPr>
          <p:cNvSpPr>
            <a:spLocks noGrp="1"/>
          </p:cNvSpPr>
          <p:nvPr>
            <p:ph type="subTitle" idx="1"/>
          </p:nvPr>
        </p:nvSpPr>
        <p:spPr>
          <a:xfrm>
            <a:off x="4927146" y="4390561"/>
            <a:ext cx="6953250" cy="862394"/>
          </a:xfrm>
        </p:spPr>
        <p:txBody>
          <a:bodyPr anchor="t">
            <a:normAutofit/>
          </a:bodyPr>
          <a:lstStyle/>
          <a:p>
            <a:pPr algn="ctr"/>
            <a:r>
              <a:rPr lang="en-US" sz="1800" cap="small" spc="25"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By Adari Lohit</a:t>
            </a:r>
            <a:r>
              <a:rPr lang="en-US" dirty="0">
                <a:solidFill>
                  <a:schemeClr val="tx1"/>
                </a:solidFill>
                <a:effectLst/>
              </a:rPr>
              <a:t> </a:t>
            </a:r>
            <a:r>
              <a:rPr lang="en-US" sz="1800" cap="small" spc="25"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Abhinav Thupili</a:t>
            </a:r>
            <a:r>
              <a:rPr lang="en-US" dirty="0">
                <a:solidFill>
                  <a:schemeClr val="tx1"/>
                </a:solidFill>
                <a:effectLst/>
              </a:rPr>
              <a:t> </a:t>
            </a:r>
            <a:r>
              <a:rPr lang="en-US" sz="1800" cap="small" spc="25"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Kai Li</a:t>
            </a:r>
            <a:r>
              <a:rPr lang="en-US" dirty="0">
                <a:effectLst/>
              </a:rPr>
              <a:t> </a:t>
            </a:r>
            <a:endParaRPr lang="en-US" dirty="0"/>
          </a:p>
        </p:txBody>
      </p:sp>
      <p:pic>
        <p:nvPicPr>
          <p:cNvPr id="24" name="Audio 23">
            <a:hlinkClick r:id="" action="ppaction://media"/>
            <a:extLst>
              <a:ext uri="{FF2B5EF4-FFF2-40B4-BE49-F238E27FC236}">
                <a16:creationId xmlns:a16="http://schemas.microsoft.com/office/drawing/2014/main" id="{29F1F553-7FAF-920A-00E6-D238DF3955E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33385179"/>
      </p:ext>
    </p:extLst>
  </p:cSld>
  <p:clrMapOvr>
    <a:masterClrMapping/>
  </p:clrMapOvr>
  <mc:AlternateContent xmlns:mc="http://schemas.openxmlformats.org/markup-compatibility/2006">
    <mc:Choice xmlns:p14="http://schemas.microsoft.com/office/powerpoint/2010/main" Requires="p14">
      <p:transition spd="slow" p14:dur="2000" advTm="68714"/>
    </mc:Choice>
    <mc:Fallback>
      <p:transition spd="slow" advTm="68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05152D8B-CE20-D02A-BF32-EC675D385F83}"/>
              </a:ext>
            </a:extLst>
          </p:cNvPr>
          <p:cNvSpPr>
            <a:spLocks noGrp="1"/>
          </p:cNvSpPr>
          <p:nvPr>
            <p:ph type="title"/>
          </p:nvPr>
        </p:nvSpPr>
        <p:spPr>
          <a:xfrm>
            <a:off x="992519" y="0"/>
            <a:ext cx="5340518" cy="678998"/>
          </a:xfrm>
        </p:spPr>
        <p:txBody>
          <a:bodyPr anchor="b">
            <a:normAutofit fontScale="90000"/>
          </a:bodyPr>
          <a:lstStyle/>
          <a:p>
            <a:r>
              <a:rPr lang="en-US" dirty="0"/>
              <a:t>INTRODUCTION</a:t>
            </a:r>
          </a:p>
        </p:txBody>
      </p:sp>
      <p:graphicFrame>
        <p:nvGraphicFramePr>
          <p:cNvPr id="27" name="Content Placeholder 2">
            <a:extLst>
              <a:ext uri="{FF2B5EF4-FFF2-40B4-BE49-F238E27FC236}">
                <a16:creationId xmlns:a16="http://schemas.microsoft.com/office/drawing/2014/main" id="{8B03BED0-108A-8D2B-2C58-475ED0C07C64}"/>
              </a:ext>
            </a:extLst>
          </p:cNvPr>
          <p:cNvGraphicFramePr>
            <a:graphicFrameLocks noGrp="1"/>
          </p:cNvGraphicFramePr>
          <p:nvPr>
            <p:ph idx="1"/>
          </p:nvPr>
        </p:nvGraphicFramePr>
        <p:xfrm>
          <a:off x="992519" y="678998"/>
          <a:ext cx="5517958" cy="39017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1" name="Freeform: Shape 20">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77485"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49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5" name="Picture 14" descr="Graph on document with pen">
            <a:extLst>
              <a:ext uri="{FF2B5EF4-FFF2-40B4-BE49-F238E27FC236}">
                <a16:creationId xmlns:a16="http://schemas.microsoft.com/office/drawing/2014/main" id="{B10EAAD7-D74A-30D3-15CF-323B4DAFD4C7}"/>
              </a:ext>
            </a:extLst>
          </p:cNvPr>
          <p:cNvPicPr>
            <a:picLocks noChangeAspect="1"/>
          </p:cNvPicPr>
          <p:nvPr/>
        </p:nvPicPr>
        <p:blipFill rotWithShape="1">
          <a:blip r:embed="rId9"/>
          <a:srcRect l="32586" r="18863" b="-1"/>
          <a:stretch/>
        </p:blipFill>
        <p:spPr>
          <a:xfrm>
            <a:off x="7203882" y="10"/>
            <a:ext cx="4988118"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pic>
        <p:nvPicPr>
          <p:cNvPr id="12" name="Audio 11">
            <a:hlinkClick r:id="" action="ppaction://media"/>
            <a:extLst>
              <a:ext uri="{FF2B5EF4-FFF2-40B4-BE49-F238E27FC236}">
                <a16:creationId xmlns:a16="http://schemas.microsoft.com/office/drawing/2014/main" id="{09E91392-DA81-0E43-3C74-6368C4AA9B9F}"/>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43450957"/>
      </p:ext>
    </p:extLst>
  </p:cSld>
  <p:clrMapOvr>
    <a:masterClrMapping/>
  </p:clrMapOvr>
  <mc:AlternateContent xmlns:mc="http://schemas.openxmlformats.org/markup-compatibility/2006">
    <mc:Choice xmlns:p14="http://schemas.microsoft.com/office/powerpoint/2010/main" Requires="p14">
      <p:transition spd="slow" p14:dur="2000" advTm="78844"/>
    </mc:Choice>
    <mc:Fallback>
      <p:transition spd="slow" advTm="788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554C89C-373F-47FC-BB73-6842E569C3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19B013C-E03F-1399-2975-46FC1E295B1A}"/>
              </a:ext>
            </a:extLst>
          </p:cNvPr>
          <p:cNvSpPr>
            <a:spLocks noGrp="1"/>
          </p:cNvSpPr>
          <p:nvPr>
            <p:ph type="title"/>
          </p:nvPr>
        </p:nvSpPr>
        <p:spPr>
          <a:xfrm>
            <a:off x="8462963" y="1314450"/>
            <a:ext cx="3213279" cy="4229100"/>
          </a:xfrm>
        </p:spPr>
        <p:txBody>
          <a:bodyPr anchor="ctr">
            <a:normAutofit/>
          </a:bodyPr>
          <a:lstStyle/>
          <a:p>
            <a:r>
              <a:rPr lang="en-US" dirty="0"/>
              <a:t>OBJECTIVES</a:t>
            </a:r>
          </a:p>
        </p:txBody>
      </p:sp>
      <p:sp>
        <p:nvSpPr>
          <p:cNvPr id="11" name="Freeform: Shape 10">
            <a:extLst>
              <a:ext uri="{FF2B5EF4-FFF2-40B4-BE49-F238E27FC236}">
                <a16:creationId xmlns:a16="http://schemas.microsoft.com/office/drawing/2014/main" id="{FF100C7F-5272-46AB-9FC7-E66059915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128027" cy="6858000"/>
          </a:xfrm>
          <a:custGeom>
            <a:avLst/>
            <a:gdLst>
              <a:gd name="connsiteX0" fmla="*/ 0 w 7128027"/>
              <a:gd name="connsiteY0" fmla="*/ 0 h 6858000"/>
              <a:gd name="connsiteX1" fmla="*/ 333951 w 7128027"/>
              <a:gd name="connsiteY1" fmla="*/ 0 h 6858000"/>
              <a:gd name="connsiteX2" fmla="*/ 1220030 w 7128027"/>
              <a:gd name="connsiteY2" fmla="*/ 0 h 6858000"/>
              <a:gd name="connsiteX3" fmla="*/ 1345471 w 7128027"/>
              <a:gd name="connsiteY3" fmla="*/ 0 h 6858000"/>
              <a:gd name="connsiteX4" fmla="*/ 2838612 w 7128027"/>
              <a:gd name="connsiteY4" fmla="*/ 0 h 6858000"/>
              <a:gd name="connsiteX5" fmla="*/ 5505004 w 7128027"/>
              <a:gd name="connsiteY5" fmla="*/ 0 h 6858000"/>
              <a:gd name="connsiteX6" fmla="*/ 5527128 w 7128027"/>
              <a:gd name="connsiteY6" fmla="*/ 14997 h 6858000"/>
              <a:gd name="connsiteX7" fmla="*/ 7128027 w 7128027"/>
              <a:gd name="connsiteY7" fmla="*/ 3621656 h 6858000"/>
              <a:gd name="connsiteX8" fmla="*/ 5253677 w 7128027"/>
              <a:gd name="connsiteY8" fmla="*/ 6374814 h 6858000"/>
              <a:gd name="connsiteX9" fmla="*/ 4737029 w 7128027"/>
              <a:gd name="connsiteY9" fmla="*/ 6780599 h 6858000"/>
              <a:gd name="connsiteX10" fmla="*/ 4625273 w 7128027"/>
              <a:gd name="connsiteY10" fmla="*/ 6858000 h 6858000"/>
              <a:gd name="connsiteX11" fmla="*/ 2838612 w 7128027"/>
              <a:gd name="connsiteY11" fmla="*/ 6858000 h 6858000"/>
              <a:gd name="connsiteX12" fmla="*/ 1220030 w 7128027"/>
              <a:gd name="connsiteY12" fmla="*/ 6858000 h 6858000"/>
              <a:gd name="connsiteX13" fmla="*/ 1037077 w 7128027"/>
              <a:gd name="connsiteY13" fmla="*/ 6858000 h 6858000"/>
              <a:gd name="connsiteX14" fmla="*/ 333951 w 7128027"/>
              <a:gd name="connsiteY14" fmla="*/ 6858000 h 6858000"/>
              <a:gd name="connsiteX15" fmla="*/ 0 w 7128027"/>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28027" h="6858000">
                <a:moveTo>
                  <a:pt x="0" y="0"/>
                </a:moveTo>
                <a:lnTo>
                  <a:pt x="333951" y="0"/>
                </a:lnTo>
                <a:lnTo>
                  <a:pt x="1220030" y="0"/>
                </a:lnTo>
                <a:lnTo>
                  <a:pt x="1345471" y="0"/>
                </a:lnTo>
                <a:lnTo>
                  <a:pt x="2838612" y="0"/>
                </a:lnTo>
                <a:lnTo>
                  <a:pt x="5505004" y="0"/>
                </a:lnTo>
                <a:lnTo>
                  <a:pt x="5527128" y="14997"/>
                </a:lnTo>
                <a:cubicBezTo>
                  <a:pt x="6554291" y="754641"/>
                  <a:pt x="7128027" y="2093192"/>
                  <a:pt x="7128027" y="3621656"/>
                </a:cubicBezTo>
                <a:cubicBezTo>
                  <a:pt x="7128027" y="4969131"/>
                  <a:pt x="6199302" y="5602839"/>
                  <a:pt x="5253677" y="6374814"/>
                </a:cubicBezTo>
                <a:cubicBezTo>
                  <a:pt x="5081474" y="6515397"/>
                  <a:pt x="4910847" y="6653108"/>
                  <a:pt x="4737029" y="6780599"/>
                </a:cubicBezTo>
                <a:lnTo>
                  <a:pt x="4625273" y="6858000"/>
                </a:lnTo>
                <a:lnTo>
                  <a:pt x="2838612" y="6858000"/>
                </a:lnTo>
                <a:lnTo>
                  <a:pt x="1220030" y="6858000"/>
                </a:lnTo>
                <a:lnTo>
                  <a:pt x="1037077" y="6858000"/>
                </a:lnTo>
                <a:lnTo>
                  <a:pt x="333951"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B4FEA6D5-DF59-4E15-B19F-159D0588B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0572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36C8C9E5-F937-44A5-A519-EA719F03E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5713"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aphicFrame>
        <p:nvGraphicFramePr>
          <p:cNvPr id="5" name="Content Placeholder 2">
            <a:extLst>
              <a:ext uri="{FF2B5EF4-FFF2-40B4-BE49-F238E27FC236}">
                <a16:creationId xmlns:a16="http://schemas.microsoft.com/office/drawing/2014/main" id="{BF598580-9267-600A-569D-1871F299EC7F}"/>
              </a:ext>
            </a:extLst>
          </p:cNvPr>
          <p:cNvGraphicFramePr>
            <a:graphicFrameLocks noGrp="1"/>
          </p:cNvGraphicFramePr>
          <p:nvPr>
            <p:ph idx="1"/>
            <p:extLst>
              <p:ext uri="{D42A27DB-BD31-4B8C-83A1-F6EECF244321}">
                <p14:modId xmlns:p14="http://schemas.microsoft.com/office/powerpoint/2010/main" val="1737351812"/>
              </p:ext>
            </p:extLst>
          </p:nvPr>
        </p:nvGraphicFramePr>
        <p:xfrm>
          <a:off x="298017" y="942976"/>
          <a:ext cx="6105526" cy="486727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4" name="Audio 13">
            <a:hlinkClick r:id="" action="ppaction://media"/>
            <a:extLst>
              <a:ext uri="{FF2B5EF4-FFF2-40B4-BE49-F238E27FC236}">
                <a16:creationId xmlns:a16="http://schemas.microsoft.com/office/drawing/2014/main" id="{0DF3687B-2798-0351-205A-FFFBA6E8141B}"/>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51591748"/>
      </p:ext>
    </p:extLst>
  </p:cSld>
  <p:clrMapOvr>
    <a:masterClrMapping/>
  </p:clrMapOvr>
  <mc:AlternateContent xmlns:mc="http://schemas.openxmlformats.org/markup-compatibility/2006">
    <mc:Choice xmlns:p14="http://schemas.microsoft.com/office/powerpoint/2010/main" Requires="p14">
      <p:transition spd="slow" p14:dur="2000" advTm="43290"/>
    </mc:Choice>
    <mc:Fallback>
      <p:transition spd="slow" advTm="432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9F2F-7411-7745-1584-BDA7001F4264}"/>
              </a:ext>
            </a:extLst>
          </p:cNvPr>
          <p:cNvSpPr>
            <a:spLocks noGrp="1"/>
          </p:cNvSpPr>
          <p:nvPr>
            <p:ph type="title"/>
          </p:nvPr>
        </p:nvSpPr>
        <p:spPr/>
        <p:txBody>
          <a:bodyPr/>
          <a:lstStyle/>
          <a:p>
            <a:r>
              <a:rPr lang="en-US" dirty="0"/>
              <a:t>TECHNOLOGICAL REQUIREMENTS</a:t>
            </a:r>
          </a:p>
        </p:txBody>
      </p:sp>
      <p:sp>
        <p:nvSpPr>
          <p:cNvPr id="3" name="Content Placeholder 2">
            <a:extLst>
              <a:ext uri="{FF2B5EF4-FFF2-40B4-BE49-F238E27FC236}">
                <a16:creationId xmlns:a16="http://schemas.microsoft.com/office/drawing/2014/main" id="{63E13E9A-10D9-5284-8970-2220C09167A9}"/>
              </a:ext>
            </a:extLst>
          </p:cNvPr>
          <p:cNvSpPr>
            <a:spLocks noGrp="1"/>
          </p:cNvSpPr>
          <p:nvPr>
            <p:ph idx="1"/>
          </p:nvPr>
        </p:nvSpPr>
        <p:spPr/>
        <p:txBody>
          <a:bodyPr/>
          <a:lstStyle/>
          <a:p>
            <a:pPr marL="285750" indent="-285750">
              <a:buFont typeface="Arial" panose="020B0604020202020204" pitchFamily="34" charset="0"/>
              <a:buChar char="•"/>
            </a:pPr>
            <a:r>
              <a:rPr lang="en-US" dirty="0"/>
              <a:t>Software Used: R studio version 4.2.3</a:t>
            </a:r>
          </a:p>
          <a:p>
            <a:pPr marL="285750" indent="-285750">
              <a:buFont typeface="Arial" panose="020B0604020202020204" pitchFamily="34" charset="0"/>
              <a:buChar char="•"/>
            </a:pPr>
            <a:r>
              <a:rPr lang="en-US" dirty="0"/>
              <a:t>System requirements: WIN 10,11 or MacOS, at least 4GB RAM.</a:t>
            </a:r>
          </a:p>
          <a:p>
            <a:pPr marL="285750" indent="-285750">
              <a:buFont typeface="Arial" panose="020B0604020202020204" pitchFamily="34" charset="0"/>
              <a:buChar char="•"/>
            </a:pPr>
            <a:r>
              <a:rPr lang="en-US" dirty="0"/>
              <a:t>Packages Used: RHmm, ggplot2, reshape2, </a:t>
            </a:r>
            <a:r>
              <a:rPr lang="en-US" dirty="0" err="1"/>
              <a:t>Rugarch</a:t>
            </a:r>
            <a:r>
              <a:rPr lang="en-US" dirty="0"/>
              <a:t> </a:t>
            </a:r>
          </a:p>
          <a:p>
            <a:pPr marL="285750" indent="-285750">
              <a:buFont typeface="Arial" panose="020B0604020202020204" pitchFamily="34" charset="0"/>
              <a:buChar char="•"/>
            </a:pPr>
            <a:r>
              <a:rPr lang="en-US" dirty="0"/>
              <a:t>Programming Skills: Data structure, Transforming Data, For-loops.</a:t>
            </a:r>
          </a:p>
        </p:txBody>
      </p:sp>
      <p:pic>
        <p:nvPicPr>
          <p:cNvPr id="8" name="Audio 7">
            <a:hlinkClick r:id="" action="ppaction://media"/>
            <a:extLst>
              <a:ext uri="{FF2B5EF4-FFF2-40B4-BE49-F238E27FC236}">
                <a16:creationId xmlns:a16="http://schemas.microsoft.com/office/drawing/2014/main" id="{DA962B8E-F7BF-54F1-FD7B-0FFD5BBC81B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56635557"/>
      </p:ext>
    </p:extLst>
  </p:cSld>
  <p:clrMapOvr>
    <a:masterClrMapping/>
  </p:clrMapOvr>
  <mc:AlternateContent xmlns:mc="http://schemas.openxmlformats.org/markup-compatibility/2006">
    <mc:Choice xmlns:p14="http://schemas.microsoft.com/office/powerpoint/2010/main" Requires="p14">
      <p:transition spd="slow" p14:dur="2000" advTm="78468"/>
    </mc:Choice>
    <mc:Fallback>
      <p:transition spd="slow" advTm="78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ACD94-B41F-C054-8894-60A8F60382B1}"/>
              </a:ext>
            </a:extLst>
          </p:cNvPr>
          <p:cNvSpPr>
            <a:spLocks noGrp="1"/>
          </p:cNvSpPr>
          <p:nvPr>
            <p:ph type="title"/>
          </p:nvPr>
        </p:nvSpPr>
        <p:spPr/>
        <p:txBody>
          <a:bodyPr/>
          <a:lstStyle/>
          <a:p>
            <a:r>
              <a:rPr lang="en-US" dirty="0"/>
              <a:t>PROPOSED TECHNIQUES</a:t>
            </a:r>
          </a:p>
        </p:txBody>
      </p:sp>
      <p:sp>
        <p:nvSpPr>
          <p:cNvPr id="3" name="Content Placeholder 2">
            <a:extLst>
              <a:ext uri="{FF2B5EF4-FFF2-40B4-BE49-F238E27FC236}">
                <a16:creationId xmlns:a16="http://schemas.microsoft.com/office/drawing/2014/main" id="{557FF6FB-9EF6-5875-4523-50920DA3BEF8}"/>
              </a:ext>
            </a:extLst>
          </p:cNvPr>
          <p:cNvSpPr>
            <a:spLocks noGrp="1"/>
          </p:cNvSpPr>
          <p:nvPr>
            <p:ph idx="1"/>
          </p:nvPr>
        </p:nvSpPr>
        <p:spPr/>
        <p:txBody>
          <a:bodyPr>
            <a:normAutofit fontScale="92500" lnSpcReduction="20000"/>
          </a:bodyPr>
          <a:lstStyle/>
          <a:p>
            <a:pPr marL="0" marR="0">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Framework:</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kern="100" dirty="0">
                <a:latin typeface="Times New Roman" panose="02020603050405020304" pitchFamily="18" charset="0"/>
                <a:ea typeface="Calibri" panose="020F0502020204030204" pitchFamily="34" charset="0"/>
                <a:cs typeface="Times New Roman" panose="02020603050405020304" pitchFamily="18" charset="0"/>
              </a:rPr>
              <a:t>W</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e will experiment with 4 different Stock Exchange time series data sets from each stock exchange, the index values for 500 days after Jan 2009. Each data set is trained on 500 instances, and the forecast is taken cumulatively for the next five values.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Techniques: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technique we’re going to use is to state probabilities. Present which point belongs to which Marco regime. And will be finding the relative distance between actual and forecasted values, which the RMSE value on the plot can quantitatively represent.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residuals of the data are plotted along with forecasted residuals of the data to compare the relative distance, presented as RMSE value on the plot.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6" name="Audio 5">
            <a:hlinkClick r:id="" action="ppaction://media"/>
            <a:extLst>
              <a:ext uri="{FF2B5EF4-FFF2-40B4-BE49-F238E27FC236}">
                <a16:creationId xmlns:a16="http://schemas.microsoft.com/office/drawing/2014/main" id="{03D3415D-6DB8-7E35-F10C-70530287B12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3390580"/>
      </p:ext>
    </p:extLst>
  </p:cSld>
  <p:clrMapOvr>
    <a:masterClrMapping/>
  </p:clrMapOvr>
  <mc:AlternateContent xmlns:mc="http://schemas.openxmlformats.org/markup-compatibility/2006">
    <mc:Choice xmlns:p14="http://schemas.microsoft.com/office/powerpoint/2010/main" Requires="p14">
      <p:transition spd="slow" p14:dur="2000" advTm="55194"/>
    </mc:Choice>
    <mc:Fallback>
      <p:transition spd="slow" advTm="55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E9C1-DD31-F251-01AC-D688655C648A}"/>
              </a:ext>
            </a:extLst>
          </p:cNvPr>
          <p:cNvSpPr>
            <a:spLocks noGrp="1"/>
          </p:cNvSpPr>
          <p:nvPr>
            <p:ph type="title"/>
          </p:nvPr>
        </p:nvSpPr>
        <p:spPr/>
        <p:txBody>
          <a:bodyPr/>
          <a:lstStyle/>
          <a:p>
            <a:r>
              <a:rPr lang="en-US" dirty="0"/>
              <a:t>ANALYSIS</a:t>
            </a:r>
          </a:p>
        </p:txBody>
      </p:sp>
      <p:pic>
        <p:nvPicPr>
          <p:cNvPr id="4" name="Content Placeholder 3" descr="Chart&#10;&#10;Description automatically generated">
            <a:extLst>
              <a:ext uri="{FF2B5EF4-FFF2-40B4-BE49-F238E27FC236}">
                <a16:creationId xmlns:a16="http://schemas.microsoft.com/office/drawing/2014/main" id="{6AF2CC59-4089-50B0-ECBF-8DF8B0831386}"/>
              </a:ext>
            </a:extLst>
          </p:cNvPr>
          <p:cNvPicPr>
            <a:picLocks noGrp="1" noChangeAspect="1"/>
          </p:cNvPicPr>
          <p:nvPr>
            <p:ph idx="1"/>
          </p:nvPr>
        </p:nvPicPr>
        <p:blipFill>
          <a:blip r:embed="rId4"/>
          <a:stretch>
            <a:fillRect/>
          </a:stretch>
        </p:blipFill>
        <p:spPr>
          <a:xfrm>
            <a:off x="1437913" y="2082188"/>
            <a:ext cx="9735223" cy="4333592"/>
          </a:xfrm>
          <a:prstGeom prst="rect">
            <a:avLst/>
          </a:prstGeom>
        </p:spPr>
      </p:pic>
      <p:pic>
        <p:nvPicPr>
          <p:cNvPr id="6" name="Audio 5">
            <a:hlinkClick r:id="" action="ppaction://media"/>
            <a:extLst>
              <a:ext uri="{FF2B5EF4-FFF2-40B4-BE49-F238E27FC236}">
                <a16:creationId xmlns:a16="http://schemas.microsoft.com/office/drawing/2014/main" id="{758EFE8A-279B-BE0A-933E-34DD5D120BF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76229389"/>
      </p:ext>
    </p:extLst>
  </p:cSld>
  <p:clrMapOvr>
    <a:masterClrMapping/>
  </p:clrMapOvr>
  <mc:AlternateContent xmlns:mc="http://schemas.openxmlformats.org/markup-compatibility/2006">
    <mc:Choice xmlns:p14="http://schemas.microsoft.com/office/powerpoint/2010/main" Requires="p14">
      <p:transition spd="slow" p14:dur="2000" advTm="32636"/>
    </mc:Choice>
    <mc:Fallback>
      <p:transition spd="slow" advTm="32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E9C1-DD31-F251-01AC-D688655C648A}"/>
              </a:ext>
            </a:extLst>
          </p:cNvPr>
          <p:cNvSpPr>
            <a:spLocks noGrp="1"/>
          </p:cNvSpPr>
          <p:nvPr>
            <p:ph type="title"/>
          </p:nvPr>
        </p:nvSpPr>
        <p:spPr>
          <a:xfrm>
            <a:off x="1920240" y="276967"/>
            <a:ext cx="8770571" cy="1345269"/>
          </a:xfrm>
        </p:spPr>
        <p:txBody>
          <a:bodyPr/>
          <a:lstStyle/>
          <a:p>
            <a:r>
              <a:rPr lang="en-US" dirty="0"/>
              <a:t>ANALYSIS</a:t>
            </a:r>
          </a:p>
        </p:txBody>
      </p:sp>
      <p:pic>
        <p:nvPicPr>
          <p:cNvPr id="6" name="Content Placeholder 5" descr="Chart, line chart, scatter chart&#10;&#10;Description automatically generated">
            <a:extLst>
              <a:ext uri="{FF2B5EF4-FFF2-40B4-BE49-F238E27FC236}">
                <a16:creationId xmlns:a16="http://schemas.microsoft.com/office/drawing/2014/main" id="{BEAF4F02-5EC1-5143-AE4F-F6EA933F8852}"/>
              </a:ext>
            </a:extLst>
          </p:cNvPr>
          <p:cNvPicPr>
            <a:picLocks noGrp="1" noChangeAspect="1"/>
          </p:cNvPicPr>
          <p:nvPr>
            <p:ph idx="1"/>
          </p:nvPr>
        </p:nvPicPr>
        <p:blipFill>
          <a:blip r:embed="rId4"/>
          <a:stretch>
            <a:fillRect/>
          </a:stretch>
        </p:blipFill>
        <p:spPr>
          <a:xfrm>
            <a:off x="1762699" y="2159306"/>
            <a:ext cx="9099932" cy="4505899"/>
          </a:xfrm>
          <a:prstGeom prst="rect">
            <a:avLst/>
          </a:prstGeom>
        </p:spPr>
      </p:pic>
      <p:pic>
        <p:nvPicPr>
          <p:cNvPr id="9" name="Audio 8">
            <a:hlinkClick r:id="" action="ppaction://media"/>
            <a:extLst>
              <a:ext uri="{FF2B5EF4-FFF2-40B4-BE49-F238E27FC236}">
                <a16:creationId xmlns:a16="http://schemas.microsoft.com/office/drawing/2014/main" id="{E03A1CCE-7300-9EB4-9836-DC7146B9350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68057025"/>
      </p:ext>
    </p:extLst>
  </p:cSld>
  <p:clrMapOvr>
    <a:masterClrMapping/>
  </p:clrMapOvr>
  <mc:AlternateContent xmlns:mc="http://schemas.openxmlformats.org/markup-compatibility/2006">
    <mc:Choice xmlns:p14="http://schemas.microsoft.com/office/powerpoint/2010/main" Requires="p14">
      <p:transition spd="slow" p14:dur="2000" advTm="54487"/>
    </mc:Choice>
    <mc:Fallback>
      <p:transition spd="slow" advTm="54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E9C1-DD31-F251-01AC-D688655C648A}"/>
              </a:ext>
            </a:extLst>
          </p:cNvPr>
          <p:cNvSpPr>
            <a:spLocks noGrp="1"/>
          </p:cNvSpPr>
          <p:nvPr>
            <p:ph type="title"/>
          </p:nvPr>
        </p:nvSpPr>
        <p:spPr>
          <a:xfrm>
            <a:off x="1920240" y="276967"/>
            <a:ext cx="8770571" cy="1345269"/>
          </a:xfrm>
        </p:spPr>
        <p:txBody>
          <a:bodyPr/>
          <a:lstStyle/>
          <a:p>
            <a:r>
              <a:rPr lang="en-US" dirty="0"/>
              <a:t>ANALYSIS</a:t>
            </a:r>
          </a:p>
        </p:txBody>
      </p:sp>
      <p:pic>
        <p:nvPicPr>
          <p:cNvPr id="5" name="Content Placeholder 4" descr="Chart, scatter chart&#10;&#10;Description automatically generated">
            <a:extLst>
              <a:ext uri="{FF2B5EF4-FFF2-40B4-BE49-F238E27FC236}">
                <a16:creationId xmlns:a16="http://schemas.microsoft.com/office/drawing/2014/main" id="{0201CE02-00DB-1BAA-5867-E7EB2A5DFF14}"/>
              </a:ext>
            </a:extLst>
          </p:cNvPr>
          <p:cNvPicPr>
            <a:picLocks noGrp="1" noChangeAspect="1"/>
          </p:cNvPicPr>
          <p:nvPr>
            <p:ph idx="1"/>
          </p:nvPr>
        </p:nvPicPr>
        <p:blipFill>
          <a:blip r:embed="rId2"/>
          <a:stretch>
            <a:fillRect/>
          </a:stretch>
        </p:blipFill>
        <p:spPr>
          <a:xfrm>
            <a:off x="1597447" y="2095762"/>
            <a:ext cx="9669399" cy="4183851"/>
          </a:xfrm>
          <a:prstGeom prst="rect">
            <a:avLst/>
          </a:prstGeom>
        </p:spPr>
      </p:pic>
    </p:spTree>
    <p:extLst>
      <p:ext uri="{BB962C8B-B14F-4D97-AF65-F5344CB8AC3E}">
        <p14:creationId xmlns:p14="http://schemas.microsoft.com/office/powerpoint/2010/main" val="3921434101"/>
      </p:ext>
    </p:extLst>
  </p:cSld>
  <p:clrMapOvr>
    <a:masterClrMapping/>
  </p:clrMapOvr>
  <mc:AlternateContent xmlns:mc="http://schemas.openxmlformats.org/markup-compatibility/2006">
    <mc:Choice xmlns:p14="http://schemas.microsoft.com/office/powerpoint/2010/main" Requires="p14">
      <p:transition spd="slow" p14:dur="2000" advTm="64"/>
    </mc:Choice>
    <mc:Fallback>
      <p:transition spd="slow" advTm="64"/>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FC023-0634-28B9-C5C2-D1608E39731E}"/>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E5F27D97-FC1D-545F-EF73-1C4CF49F131F}"/>
              </a:ext>
            </a:extLst>
          </p:cNvPr>
          <p:cNvSpPr>
            <a:spLocks noGrp="1"/>
          </p:cNvSpPr>
          <p:nvPr>
            <p:ph idx="1"/>
          </p:nvPr>
        </p:nvSpPr>
        <p:spPr/>
        <p:txBody>
          <a:bodyPr/>
          <a:lstStyle/>
          <a:p>
            <a:r>
              <a:rPr lang="en-US" sz="1800" dirty="0">
                <a:effectLst/>
                <a:latin typeface="Times New Roman" panose="02020603050405020304" pitchFamily="18" charset="0"/>
                <a:ea typeface="Calibri" panose="020F0502020204030204" pitchFamily="34" charset="0"/>
              </a:rPr>
              <a:t>The MRS-GARCH implementation explained in the report has experimented on different datasets with volatile time series. Forecasts for all the data sets from the MRS-GARCH model show promising results with considerable RMSE values. Hence, we conclude that this model works effectively for volatile time-series datasets</a:t>
            </a:r>
            <a:r>
              <a:rPr lang="en-US" sz="1800" dirty="0">
                <a:latin typeface="Times New Roman" panose="02020603050405020304" pitchFamily="18" charset="0"/>
                <a:ea typeface="Calibri" panose="020F0502020204030204" pitchFamily="34" charset="0"/>
              </a:rPr>
              <a:t>.</a:t>
            </a:r>
            <a:endParaRPr lang="en-US" dirty="0"/>
          </a:p>
        </p:txBody>
      </p:sp>
      <p:pic>
        <p:nvPicPr>
          <p:cNvPr id="11" name="Audio 10">
            <a:hlinkClick r:id="" action="ppaction://media"/>
            <a:extLst>
              <a:ext uri="{FF2B5EF4-FFF2-40B4-BE49-F238E27FC236}">
                <a16:creationId xmlns:a16="http://schemas.microsoft.com/office/drawing/2014/main" id="{0201F792-6AFD-4987-0EA2-77AF31E3625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77387427"/>
      </p:ext>
    </p:extLst>
  </p:cSld>
  <p:clrMapOvr>
    <a:masterClrMapping/>
  </p:clrMapOvr>
  <mc:AlternateContent xmlns:mc="http://schemas.openxmlformats.org/markup-compatibility/2006">
    <mc:Choice xmlns:p14="http://schemas.microsoft.com/office/powerpoint/2010/main" Requires="p14">
      <p:transition spd="slow" p14:dur="2000" advTm="30283"/>
    </mc:Choice>
    <mc:Fallback>
      <p:transition spd="slow" advTm="302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SketchLinesVTI">
  <a:themeElements>
    <a:clrScheme name="AnalogousFromDarkSeedLeftStep">
      <a:dk1>
        <a:srgbClr val="000000"/>
      </a:dk1>
      <a:lt1>
        <a:srgbClr val="FFFFFF"/>
      </a:lt1>
      <a:dk2>
        <a:srgbClr val="302B1B"/>
      </a:dk2>
      <a:lt2>
        <a:srgbClr val="F0F0F3"/>
      </a:lt2>
      <a:accent1>
        <a:srgbClr val="A3A541"/>
      </a:accent1>
      <a:accent2>
        <a:srgbClr val="B1833B"/>
      </a:accent2>
      <a:accent3>
        <a:srgbClr val="C3634D"/>
      </a:accent3>
      <a:accent4>
        <a:srgbClr val="B13B56"/>
      </a:accent4>
      <a:accent5>
        <a:srgbClr val="C34D99"/>
      </a:accent5>
      <a:accent6>
        <a:srgbClr val="AA3BB1"/>
      </a:accent6>
      <a:hlink>
        <a:srgbClr val="C14782"/>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TotalTime>
  <Words>357</Words>
  <Application>Microsoft Office PowerPoint</Application>
  <PresentationFormat>Widescreen</PresentationFormat>
  <Paragraphs>27</Paragraphs>
  <Slides>9</Slides>
  <Notes>2</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Meiryo</vt:lpstr>
      <vt:lpstr>Arial</vt:lpstr>
      <vt:lpstr>Calibri</vt:lpstr>
      <vt:lpstr>Corbel</vt:lpstr>
      <vt:lpstr>Times New Roman</vt:lpstr>
      <vt:lpstr>SketchLinesVTI</vt:lpstr>
      <vt:lpstr>Volatility Prediction in Stock Exchange </vt:lpstr>
      <vt:lpstr>INTRODUCTION</vt:lpstr>
      <vt:lpstr>OBJECTIVES</vt:lpstr>
      <vt:lpstr>TECHNOLOGICAL REQUIREMENTS</vt:lpstr>
      <vt:lpstr>PROPOSED TECHNIQUES</vt:lpstr>
      <vt:lpstr>ANALYSIS</vt:lpstr>
      <vt:lpstr>ANALYSIS</vt:lpstr>
      <vt:lpstr>ANALYSIS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Volatility Prediction in Stock Exchange</dc:title>
  <dc:creator>Thupili, Abhinav</dc:creator>
  <cp:lastModifiedBy>Lohith Adari</cp:lastModifiedBy>
  <cp:revision>3</cp:revision>
  <dcterms:created xsi:type="dcterms:W3CDTF">2023-04-25T01:37:29Z</dcterms:created>
  <dcterms:modified xsi:type="dcterms:W3CDTF">2023-04-25T19:11:41Z</dcterms:modified>
</cp:coreProperties>
</file>

<file path=docProps/thumbnail.jpeg>
</file>